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15"/>
  </p:notesMasterIdLst>
  <p:sldIdLst>
    <p:sldId id="268" r:id="rId4"/>
    <p:sldId id="269" r:id="rId5"/>
    <p:sldId id="267" r:id="rId6"/>
    <p:sldId id="266" r:id="rId7"/>
    <p:sldId id="260" r:id="rId8"/>
    <p:sldId id="259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4E3946-1332-4A33-B4F0-2FBDD14FEF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A86AB-DD61-4E98-838D-5C0B54F328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5B15AC-86EF-48F3-ACFA-AB85635476D1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4F4F0A1-3412-46F9-8F4F-83066A9DCC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4F764E-3335-4EFA-ABEC-7E46D8A8A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C8C6D-7535-4CCF-9B91-FACB756DA8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FFA38-33CD-4020-8B92-7134D9463A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ACE8D-7F22-4375-A9B7-5BE197584C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9E30BBF0-2B88-40AD-B225-63311C597E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5676B37D-D200-4F10-A89C-7F1FA96DB5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38370967-CD8E-4929-A35D-F74D0F4C2F9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6422ADE-C5E2-425D-9B2D-9CCC12D0D094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7B074-7A23-4B8A-8261-395877FD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4CC5-55F1-4F7D-A6CD-C490F7A31D04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33C6F-B408-4FAB-BF69-CD38A883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F4996-92AE-4B22-9596-03283722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CFBA1-E122-4ABF-8A57-34056EEDC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3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507B0-FA5D-4060-A9F0-77FB3320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93B7-8E40-41C2-BA52-665449D7F319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6AC8F-67D2-454F-B4E9-2B28E29B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02A3-ADCE-41D7-9636-7F3133B3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6EFC0-DEBD-4BD0-8DF2-EACDBECCF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D2569-B650-48AC-A515-3FC2DBD2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0B19-9B92-40B3-BB16-82BCEA76E851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7F56-9132-42BD-B9AC-30252E44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39F1A-F0BD-4A7B-A348-CCC1E773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B77E6-4912-4074-B802-034198953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118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CD818-1F89-43A7-A7CC-F1F47E620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500B98-84EC-4B85-99F8-B9AF6671E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19AE5C-7964-44CE-94A2-C6CFED7D6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DAE66-8F44-41E9-8BAD-2B994BEBF0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04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F13E-FE60-4D7F-866B-534CE3974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8EAE0-DDA7-4CB7-A976-8B39DF746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A71016-57D1-49AB-9F53-B92406AAB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00E2F-BCF9-4BF9-A607-E277CC6D5D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1183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BEF7A2-0936-4829-AA10-9F718AA96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024483-657D-41B5-B58B-1DE260505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11155D-12CA-4073-A831-B1C1A0FC1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F27C4-882E-48B4-B168-78D2F91C1F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0298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9A3C76-7FB6-413D-B80D-A33E53FC9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8DB13C-93E6-42FF-BCE7-D6105D0A7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61926-055C-44B1-B6C9-12DE15626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03B21-9135-4B1E-B540-438FE27B85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940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AA033A-6D1B-449D-9302-3AE430879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05C2CC0-88C7-49DB-84A0-8B2EFC952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CB5DA9-0BBA-48B7-9DDE-FD5BAD74B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53E47-8B79-4343-A7BA-918902B738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215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351DDA-2EF6-4E0E-A747-675D1C5A5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CEAEED-962F-470B-BF35-8F467BE6B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16F3CC-AE82-40A4-8E1F-BA378AD8E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52FD0-E833-40F7-9867-86E652E7F7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8817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ED2263-0ABC-4324-975F-261D0E450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A51DB-D59D-4C9B-AC14-8757B805E6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6A5371D-840D-440F-ACC9-CFA62B74C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F380D-9338-4486-A42C-4533B1F7542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138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B1D3CA-D723-46AF-8A48-693177F94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265BCD-13B2-4659-A74D-4D0F98328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FE697-B17E-4C18-9C54-C761C35FF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B0BEB-9139-41B5-80CC-7B6732BD8C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92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1E020-34C7-423C-BFBD-307263CB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3342-B6A6-4A86-8215-D74F96025606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2CC9-1618-4FFB-AE76-6E8DAF18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2ABB7-9C19-4BAE-ACBA-CA410187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0A605-1BBC-47FE-9594-8D18F264C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733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28A099-4320-4335-A29C-F33579EDA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920E4-55C7-48F9-946B-64DB47E46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122E53-3A35-48DD-A132-74717B741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6F2D-B07D-451D-9965-AB2CA02585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7156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6FE603-46CD-449F-B6EB-6B43B7D989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6E378D-25F8-4043-A408-D87C0D4FA9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9D7BE8-EF12-41B7-BB2A-5385150F0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51F95-54C7-4312-9B23-47DDA0426E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6138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0ECD80-999E-484D-8B39-D1EEE3F206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E969A3-3B83-4A54-91FC-FB81BE544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4BAAFC-E146-491A-9389-E9E7B238E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96575-5379-43F6-A512-5543F19117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5699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3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D93E71-EFA0-4794-8916-FF9B98B25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FF904E-A53F-4B2E-AA65-AB123237D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92C0A1-C0DD-4951-BC38-2AD9321CE3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FA50C-8C09-4FAC-BD64-9E9965AD60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4528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2"/>
            <a:ext cx="4038600" cy="163949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9"/>
            <a:ext cx="4038600" cy="164068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29CE8-4041-4823-9232-C9B0CC35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6241DCB-10E4-4C30-AA7F-A27233B3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B44DB6F-E094-4F19-B295-4820F8D1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9F5C2-41F8-4428-8619-D943CAACBBB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86564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7CBE-C4CB-4852-AF5A-48961AE2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2464DE-8F33-4373-BA6A-5E641184FBCF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3BDFE-5C2A-4863-82FB-13866EB1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82C90-988D-4F82-9C31-3D3E3B19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F1551137-79AA-4B92-922E-610B3D68D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181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16FF3-2CCF-4452-BC30-EB72CD9D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1C62F1-2423-4F36-B5F7-92D05729090D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C858A-FD15-4F76-A787-82E59776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6D561-81C5-4F06-AF3C-8AF05241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D0F4ECFB-DC58-4785-954C-661DA20D2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986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01192-60C1-4557-A59A-82341BC5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98A579-729C-43CB-920C-E041CAB467BB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14320-3621-4999-B52E-A3442F35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B6523-24CC-48F5-8466-C2B91941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40770C04-EC63-4244-ABA3-CBD8DB36F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572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C6C6F-460B-4BEE-B68C-D1EADF90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CA70DB-F9B2-4271-958F-F615A9764E0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544BE-28D8-432F-9659-7A4FA2EE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CE65D-CA58-4125-85AE-82268F13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903F808B-D639-415A-A537-3116CBD71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5240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A309B1-54E2-4309-9EE0-7C21D7212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CB30B0-B5B4-49DA-BE90-C5B956E545F5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528B48-7CEA-417D-8833-F2FC0A8F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C70151-F071-4B1A-9904-1091B495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EE15EE03-1548-4AEB-BFE4-0E11A96E0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62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88B5-4C39-42F1-A8A6-63819548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51D1-EFD1-4D48-9DE9-BE8581CEA6E3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04AEF-97EE-44BD-B3A5-E3E5C5B3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E30A-7BAB-4B91-926E-DD822829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C7134-3140-4BAE-AD02-010363418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813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5EB9E-5EE9-4B85-802F-B21A249F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8F043D-9757-4EC2-B97B-BE25CB036550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AFA75-06BE-4843-B1A9-FBE4C929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2E329-1CE1-48A3-BBB0-C63393F2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F939A3EA-5790-440A-9055-E02F2310F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68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997C99-AD3F-42C7-AB5E-03D2FFBC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E1AE684-D18A-4515-A6C8-F58155E77968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94F71-1314-4F55-A39D-E8E8354C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21C59-5097-4EAA-B0E5-945EFFD3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45FA2281-EFAC-4FA5-A5D3-A0FEA0616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676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7ADCD-3A58-4880-9FFD-1A24216B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5EA1D7-536A-4C76-9829-F384A0C250E4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B0C27-295B-4ADF-8747-A68AD339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C3B73-3DD6-439E-AB9B-F45E6F1E1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2BE5B4A7-2213-47F9-9537-A153B44D6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37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E7A8E-EC7B-4806-ABD3-4EC30E3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A4AFB1-6B38-4036-918E-68E45830F185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998C5-E663-4A81-A315-C4436494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C9458-57D4-4203-AC53-4EC5F006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11204DE5-DBFD-44F2-A46C-6D65D1452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536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9769-1138-47F4-B3D0-230EADA3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6F6E76-9C2B-44FB-9D43-38CC0046D498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8DDDC-D197-40BA-ABD0-AD99F42F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9C1D1-CFA9-45FC-B9C3-608D3469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FF2AC628-2AD4-48F5-BB6C-4D2712E54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878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D9194-1D9D-4B55-A819-D4F612F1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39569A-3045-45EE-981B-6D99B60E6F62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60F3E-6D13-41CC-8EEE-6F24E050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CC339-3FD1-40B9-AACC-B6343656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89727772-8159-4842-AF47-42EFB0832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39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F637B5-CC5C-4606-8A31-3B610E26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46D-33C1-4D1E-9C29-DDB5682D103F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2F6C82-51A0-417C-8CAE-68F05556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FEDFFB-2B69-45CB-8C34-E8A6B1E4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83C4-DFC5-431E-9AC6-5C19CA2D1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7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EE70D7-5CFD-4055-955B-EB9D7C97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A2F53-9C0B-433F-94AA-FAC421B2AD83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D33E26-DC40-4200-8318-48803CD5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5570CE-75BD-4718-8F84-E474C35E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0EA8C-5E6C-41DA-AAA0-3FF3B75B4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7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85AD2B-688E-489D-9837-868C9F42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D2205-687E-47DF-AE89-77595888FD6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D7C7CA-8B4C-463F-A180-084AF3E9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129EA0-E0A3-46AB-8C54-3D22B654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CE47-0EC4-444A-B815-2C8FF415B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73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8010C9-4347-441F-854B-B59D2F5D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136A-2D32-4736-A0DA-DAB3121F6345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56BF0A-75EA-4C11-933A-CE0CE364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F4BF37-A40A-483C-8B6C-4F18CAFF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EF324-D759-46C4-9006-0AB346717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8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E213F6-1A6F-487B-B88B-E6905B71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3AAF-E55F-4B8B-963F-BCC831C07B5F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CCDEAE-5451-4B6C-BC3D-DD75CC0A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B609D9-6FB7-4925-AB9A-BFA562B3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56165-EBFC-4AFB-8AE3-D328165C7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0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9264DC-71AB-449A-AC9E-815632F7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6F7D5-4A4B-44E5-B3D9-73F19D12C59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F0D980-C520-4418-AED7-3B47CC90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4E4C5D-5C2C-4C46-B96C-C4024E8E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C7EE8-89A4-4E50-B023-550D25FB5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8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32CC83-51FC-4CF3-84D9-98B2DB712A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D294E46-5085-4A14-A15B-951E76466F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6FBD-29D6-432B-8A56-A3B9B31DD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31F947-F76B-4777-8866-F3E78C25A571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EFA8A-9937-4335-AECF-1FBC877B2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2A5D6-EC3D-4CCC-A705-80ECFD65D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2858FA3-8CD0-4C5F-9C79-BE16674CB9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2F247E-3CC2-450C-8CE1-A13D53C864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33DBC31-C966-428A-8BBC-8D691A127D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2856A5-9179-464C-B544-23CCE1FA04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04DD0F-4208-44E8-8A28-E19B24984B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42BF6-6A24-4BC2-B06C-F4D5F56F19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fld id="{A66C8509-ED43-4621-9C85-DB164802448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4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28AA69D-BAEB-4CD5-9AD4-E6C14290C8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2765B9E0-9D34-410F-B122-B119CA4B00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C236-756A-4153-BFDD-A73A9B4E0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C20716C5-B52E-4177-B1CB-89C74D809AF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862C-37E0-49BE-81F0-E375EE271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9C56E-5F5B-467B-927B-C179ACDD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F6DB555-9C1A-4BF6-90A3-8099B056DB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4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4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">
            <a:extLst>
              <a:ext uri="{FF2B5EF4-FFF2-40B4-BE49-F238E27FC236}">
                <a16:creationId xmlns:a16="http://schemas.microsoft.com/office/drawing/2014/main" id="{30BFDFA5-6B95-48AC-9EDC-9B0727EDA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19150"/>
            <a:ext cx="8169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>
                <a:solidFill>
                  <a:srgbClr val="000000"/>
                </a:solidFill>
                <a:latin typeface="Arial" panose="020B0604020202020204" pitchFamily="34" charset="0"/>
              </a:rPr>
              <a:t>MÔN TOÁN – LỚP 5</a:t>
            </a:r>
          </a:p>
        </p:txBody>
      </p:sp>
    </p:spTree>
  </p:cSld>
  <p:clrMapOvr>
    <a:masterClrMapping/>
  </p:clrMapOvr>
  <p:transition spd="slow">
    <p:pull/>
    <p:sndAc>
      <p:stSnd>
        <p:snd r:embed="rId2" name="suctio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B59BCBE6-8D88-4007-AC73-B718BAE0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133475"/>
            <a:ext cx="18002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defRPr/>
            </a:pPr>
            <a:r>
              <a:rPr lang="en-US" altLang="en-US" sz="2800" b="1" u="sng" dirty="0" err="1">
                <a:latin typeface="Times New Roman" pitchFamily="18" charset="0"/>
                <a:cs typeface="Arial" charset="0"/>
              </a:rPr>
              <a:t>Bài</a:t>
            </a:r>
            <a:r>
              <a:rPr lang="en-US" altLang="en-US" sz="2800" b="1" u="sng" dirty="0">
                <a:latin typeface="Times New Roman" pitchFamily="18" charset="0"/>
                <a:cs typeface="Arial" charset="0"/>
              </a:rPr>
              <a:t> 2</a:t>
            </a:r>
            <a:r>
              <a:rPr lang="en-US" altLang="en-US" sz="2800" b="1" dirty="0">
                <a:latin typeface="Times New Roman" pitchFamily="18" charset="0"/>
                <a:cs typeface="Arial" charset="0"/>
              </a:rPr>
              <a:t>:</a:t>
            </a:r>
          </a:p>
        </p:txBody>
      </p:sp>
      <p:pic>
        <p:nvPicPr>
          <p:cNvPr id="27651" name="Picture 67" descr="tho">
            <a:extLst>
              <a:ext uri="{FF2B5EF4-FFF2-40B4-BE49-F238E27FC236}">
                <a16:creationId xmlns:a16="http://schemas.microsoft.com/office/drawing/2014/main" id="{3EDAAD73-E496-4625-B65B-CF9D196F2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42950"/>
            <a:ext cx="18002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5CBCD0-FDE3-411D-83CE-7468C555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575" y="1076325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 :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DDCDAE1E-72EA-408A-A942-860E09199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8595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a)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A09F866D-B7AE-4E06-93FB-E811F99AC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8595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b)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216F5E-5221-44C8-9A99-9381A2930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194945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 + 9,6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61D236-1D26-4649-8EA7-8D82E833A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1931988"/>
            <a:ext cx="2525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34,82 + 9,75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44039A-C41F-47E0-81AC-02FBE3CB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253365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E36FFE-E46F-4A74-B184-209BA3F84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3030538"/>
            <a:ext cx="76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9,6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54BE4EE-3E4F-460F-8FBA-8B73F99B8C84}"/>
              </a:ext>
            </a:extLst>
          </p:cNvPr>
          <p:cNvCxnSpPr/>
          <p:nvPr/>
        </p:nvCxnSpPr>
        <p:spPr>
          <a:xfrm>
            <a:off x="1671638" y="3562350"/>
            <a:ext cx="10636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46688E7-5C75-4C8F-A4B7-377845CB0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03525"/>
            <a:ext cx="44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36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C708BC-9A6C-42E4-A739-9D02793E7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486150"/>
            <a:ext cx="992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17,4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E9CB04-77A8-4C89-8605-4D813141D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3" y="250666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34,82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ED44C0-6320-4F26-979C-1C9C016A7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3003550"/>
            <a:ext cx="1338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9,75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111AFC-9E80-41BA-83AF-0A7826C4C8D5}"/>
              </a:ext>
            </a:extLst>
          </p:cNvPr>
          <p:cNvCxnSpPr/>
          <p:nvPr/>
        </p:nvCxnSpPr>
        <p:spPr>
          <a:xfrm>
            <a:off x="5257800" y="3559175"/>
            <a:ext cx="1135063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8A194E7-6721-4A93-934C-19903137B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525" y="2830513"/>
            <a:ext cx="447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36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2CDD1A-4593-4086-921E-10A44AAEF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3" y="351631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44,57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973478-8176-4E7E-9C19-1D189A128088}"/>
              </a:ext>
            </a:extLst>
          </p:cNvPr>
          <p:cNvSpPr txBox="1"/>
          <p:nvPr/>
        </p:nvSpPr>
        <p:spPr>
          <a:xfrm>
            <a:off x="714375" y="285750"/>
            <a:ext cx="24098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7" descr="tho">
            <a:extLst>
              <a:ext uri="{FF2B5EF4-FFF2-40B4-BE49-F238E27FC236}">
                <a16:creationId xmlns:a16="http://schemas.microsoft.com/office/drawing/2014/main" id="{ACEC0416-09DE-4536-902F-5006FD093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4124325"/>
            <a:ext cx="140176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>
            <a:extLst>
              <a:ext uri="{FF2B5EF4-FFF2-40B4-BE49-F238E27FC236}">
                <a16:creationId xmlns:a16="http://schemas.microsoft.com/office/drawing/2014/main" id="{7AF10722-5840-4A72-A98D-CBCBA8218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00138"/>
            <a:ext cx="18002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defRPr/>
            </a:pPr>
            <a:r>
              <a:rPr lang="en-US" altLang="en-US" sz="2800" b="1">
                <a:latin typeface="Times New Roman" pitchFamily="18" charset="0"/>
                <a:cs typeface="Arial" charset="0"/>
              </a:rPr>
              <a:t>Bài tập 3: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C7E27B-4368-484D-8C01-D63D8F17B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550" y="1028700"/>
            <a:ext cx="6143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cân nặng 32,6 kg. </a:t>
            </a:r>
          </a:p>
          <a:p>
            <a:pPr eaLnBrk="1" hangingPunct="1"/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cân nặng hơn Nam 4,8 kg. Hỏi Tiến cân nặng bao nhiêu ki-lô-gam?</a:t>
            </a:r>
          </a:p>
        </p:txBody>
      </p:sp>
      <p:sp>
        <p:nvSpPr>
          <p:cNvPr id="10250" name="TextBox 15">
            <a:extLst>
              <a:ext uri="{FF2B5EF4-FFF2-40B4-BE49-F238E27FC236}">
                <a16:creationId xmlns:a16="http://schemas.microsoft.com/office/drawing/2014/main" id="{44CA6A5D-A08F-4E1F-BC7E-AC4B46019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0613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F9DF2EB8-9A3C-4E81-8E16-E4DCFAA70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2936875"/>
            <a:ext cx="3276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4541F05D-1E97-47C1-A645-CC5E9FC06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57550"/>
            <a:ext cx="1600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4,8kg</a:t>
            </a:r>
          </a:p>
        </p:txBody>
      </p:sp>
      <p:grpSp>
        <p:nvGrpSpPr>
          <p:cNvPr id="19" name="Group 14">
            <a:extLst>
              <a:ext uri="{FF2B5EF4-FFF2-40B4-BE49-F238E27FC236}">
                <a16:creationId xmlns:a16="http://schemas.microsoft.com/office/drawing/2014/main" id="{E5A612EA-9E77-4817-8DAD-8BEA68D4264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800350"/>
            <a:ext cx="1905000" cy="400050"/>
            <a:chOff x="528" y="2352"/>
            <a:chExt cx="1200" cy="336"/>
          </a:xfrm>
        </p:grpSpPr>
        <p:sp>
          <p:nvSpPr>
            <p:cNvPr id="28696" name="Text Box 15">
              <a:extLst>
                <a:ext uri="{FF2B5EF4-FFF2-40B4-BE49-F238E27FC236}">
                  <a16:creationId xmlns:a16="http://schemas.microsoft.com/office/drawing/2014/main" id="{2512AF28-49BA-497A-8112-4B4513621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352"/>
              <a:ext cx="1056" cy="3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32,6kg</a:t>
              </a:r>
            </a:p>
          </p:txBody>
        </p:sp>
        <p:sp>
          <p:nvSpPr>
            <p:cNvPr id="28697" name="Line 16">
              <a:extLst>
                <a:ext uri="{FF2B5EF4-FFF2-40B4-BE49-F238E27FC236}">
                  <a16:creationId xmlns:a16="http://schemas.microsoft.com/office/drawing/2014/main" id="{39BEF10C-4581-435C-8238-C734287188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640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17">
              <a:extLst>
                <a:ext uri="{FF2B5EF4-FFF2-40B4-BE49-F238E27FC236}">
                  <a16:creationId xmlns:a16="http://schemas.microsoft.com/office/drawing/2014/main" id="{A2DEB033-F02F-44E3-BFA4-445DC7AA91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18">
              <a:extLst>
                <a:ext uri="{FF2B5EF4-FFF2-40B4-BE49-F238E27FC236}">
                  <a16:creationId xmlns:a16="http://schemas.microsoft.com/office/drawing/2014/main" id="{ADE30AED-A0E7-4066-B650-1CAA6AC35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19">
            <a:extLst>
              <a:ext uri="{FF2B5EF4-FFF2-40B4-BE49-F238E27FC236}">
                <a16:creationId xmlns:a16="http://schemas.microsoft.com/office/drawing/2014/main" id="{03663CAB-6A8A-45F5-AF0B-A979F1D0EB4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486150"/>
            <a:ext cx="3429000" cy="993775"/>
            <a:chOff x="48" y="2928"/>
            <a:chExt cx="2160" cy="834"/>
          </a:xfrm>
        </p:grpSpPr>
        <p:sp>
          <p:nvSpPr>
            <p:cNvPr id="28688" name="Line 20">
              <a:extLst>
                <a:ext uri="{FF2B5EF4-FFF2-40B4-BE49-F238E27FC236}">
                  <a16:creationId xmlns:a16="http://schemas.microsoft.com/office/drawing/2014/main" id="{20E48FBC-2613-4CA8-A629-91E389396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024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AutoShape 21">
              <a:extLst>
                <a:ext uri="{FF2B5EF4-FFF2-40B4-BE49-F238E27FC236}">
                  <a16:creationId xmlns:a16="http://schemas.microsoft.com/office/drawing/2014/main" id="{F4B1C3AB-BA28-49B2-AD95-DDD658007A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47" y="2449"/>
              <a:ext cx="239" cy="1677"/>
            </a:xfrm>
            <a:prstGeom prst="rightBrace">
              <a:avLst>
                <a:gd name="adj1" fmla="val 6019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0" name="Line 23">
              <a:extLst>
                <a:ext uri="{FF2B5EF4-FFF2-40B4-BE49-F238E27FC236}">
                  <a16:creationId xmlns:a16="http://schemas.microsoft.com/office/drawing/2014/main" id="{08675DAD-1357-4B74-A94A-95482D3E2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024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Text Box 24">
              <a:extLst>
                <a:ext uri="{FF2B5EF4-FFF2-40B4-BE49-F238E27FC236}">
                  <a16:creationId xmlns:a16="http://schemas.microsoft.com/office/drawing/2014/main" id="{2E411B30-1C4B-4770-9CB8-67B799DAA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0" y="3426"/>
              <a:ext cx="1056" cy="3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? kg </a:t>
              </a:r>
            </a:p>
          </p:txBody>
        </p:sp>
        <p:sp>
          <p:nvSpPr>
            <p:cNvPr id="28692" name="Line 27">
              <a:extLst>
                <a:ext uri="{FF2B5EF4-FFF2-40B4-BE49-F238E27FC236}">
                  <a16:creationId xmlns:a16="http://schemas.microsoft.com/office/drawing/2014/main" id="{D5E3A5E9-376E-4573-8910-30C075CBE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8">
              <a:extLst>
                <a:ext uri="{FF2B5EF4-FFF2-40B4-BE49-F238E27FC236}">
                  <a16:creationId xmlns:a16="http://schemas.microsoft.com/office/drawing/2014/main" id="{E3F8BAED-3EED-4FF0-A0E2-674BD648F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9">
              <a:extLst>
                <a:ext uri="{FF2B5EF4-FFF2-40B4-BE49-F238E27FC236}">
                  <a16:creationId xmlns:a16="http://schemas.microsoft.com/office/drawing/2014/main" id="{E0839379-67D2-48C9-A58B-2610B4419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Rectangle 30">
              <a:extLst>
                <a:ext uri="{FF2B5EF4-FFF2-40B4-BE49-F238E27FC236}">
                  <a16:creationId xmlns:a16="http://schemas.microsoft.com/office/drawing/2014/main" id="{F0C085B0-BD91-4774-BAA3-6C7140C31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928"/>
              <a:ext cx="336" cy="19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</a:t>
              </a:r>
            </a:p>
          </p:txBody>
        </p:sp>
      </p:grpSp>
      <p:sp>
        <p:nvSpPr>
          <p:cNvPr id="10255" name="TextBox 35">
            <a:extLst>
              <a:ext uri="{FF2B5EF4-FFF2-40B4-BE49-F238E27FC236}">
                <a16:creationId xmlns:a16="http://schemas.microsoft.com/office/drawing/2014/main" id="{096836C3-C2B3-466D-B411-56B8BFE73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2360613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56" name="TextBox 37">
            <a:extLst>
              <a:ext uri="{FF2B5EF4-FFF2-40B4-BE49-F238E27FC236}">
                <a16:creationId xmlns:a16="http://schemas.microsoft.com/office/drawing/2014/main" id="{F05422F9-B30E-4514-AFEF-B66766696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17813"/>
            <a:ext cx="48434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cân nặng là:</a:t>
            </a:r>
          </a:p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32,6 + 4,8 = 37,4 (kg)</a:t>
            </a:r>
          </a:p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37,4 kg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7E4860E-C984-47B7-B646-8C11022E856B}"/>
              </a:ext>
            </a:extLst>
          </p:cNvPr>
          <p:cNvCxnSpPr/>
          <p:nvPr/>
        </p:nvCxnSpPr>
        <p:spPr>
          <a:xfrm>
            <a:off x="3962400" y="2754313"/>
            <a:ext cx="0" cy="2160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DB80411-B884-4B88-B194-90321BBBC338}"/>
              </a:ext>
            </a:extLst>
          </p:cNvPr>
          <p:cNvSpPr txBox="1"/>
          <p:nvPr/>
        </p:nvSpPr>
        <p:spPr>
          <a:xfrm>
            <a:off x="381000" y="285750"/>
            <a:ext cx="24098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250" grpId="0"/>
      <p:bldP spid="17" grpId="0"/>
      <p:bldP spid="18" grpId="0"/>
      <p:bldP spid="10255" grpId="0"/>
      <p:bldP spid="102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>
            <a:extLst>
              <a:ext uri="{FF2B5EF4-FFF2-40B4-BE49-F238E27FC236}">
                <a16:creationId xmlns:a16="http://schemas.microsoft.com/office/drawing/2014/main" id="{D1A9E3BD-537C-49CC-BB7D-1888EE965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350" y="912813"/>
            <a:ext cx="2884488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3">
            <a:extLst>
              <a:ext uri="{FF2B5EF4-FFF2-40B4-BE49-F238E27FC236}">
                <a16:creationId xmlns:a16="http://schemas.microsoft.com/office/drawing/2014/main" id="{89D7B2B3-C73F-4D80-8D15-0BE435A27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863600"/>
            <a:ext cx="5449887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5">
            <a:extLst>
              <a:ext uri="{FF2B5EF4-FFF2-40B4-BE49-F238E27FC236}">
                <a16:creationId xmlns:a16="http://schemas.microsoft.com/office/drawing/2014/main" id="{5D286E83-9505-4C05-8CA4-E713A1601D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987675"/>
            <a:ext cx="535305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98D8E9-64AB-470D-8C3E-FDD94661E81F}"/>
              </a:ext>
            </a:extLst>
          </p:cNvPr>
          <p:cNvSpPr/>
          <p:nvPr/>
        </p:nvSpPr>
        <p:spPr>
          <a:xfrm>
            <a:off x="2887663" y="1627188"/>
            <a:ext cx="4745037" cy="923925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5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>
            <a:extLst>
              <a:ext uri="{FF2B5EF4-FFF2-40B4-BE49-F238E27FC236}">
                <a16:creationId xmlns:a16="http://schemas.microsoft.com/office/drawing/2014/main" id="{C438DC1D-ACEF-45C3-8707-9E09FA8A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413" y="457200"/>
            <a:ext cx="106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245A49D4-BEDF-438F-8007-BA541999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69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Đường gấp khúc ABC có đọan thẳng AB dài 1,84m và đoạn thẳng BC dài 2,45m. Hỏi đường gấp khúc đó dài bao nhiêu mét?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A60DFF-5A4C-4A48-BB51-BC7BBC0610B8}"/>
              </a:ext>
            </a:extLst>
          </p:cNvPr>
          <p:cNvSpPr txBox="1"/>
          <p:nvPr/>
        </p:nvSpPr>
        <p:spPr>
          <a:xfrm>
            <a:off x="53975" y="1276350"/>
            <a:ext cx="1470025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1:</a:t>
            </a:r>
          </a:p>
        </p:txBody>
      </p:sp>
      <p:sp>
        <p:nvSpPr>
          <p:cNvPr id="20485" name="Rectangle 31">
            <a:extLst>
              <a:ext uri="{FF2B5EF4-FFF2-40B4-BE49-F238E27FC236}">
                <a16:creationId xmlns:a16="http://schemas.microsoft.com/office/drawing/2014/main" id="{D7845A19-76DF-4159-9D37-C4D0754EF941}"/>
              </a:ext>
            </a:extLst>
          </p:cNvPr>
          <p:cNvSpPr>
            <a:spLocks noChangeArrowheads="1"/>
          </p:cNvSpPr>
          <p:nvPr/>
        </p:nvSpPr>
        <p:spPr bwMode="auto">
          <a:xfrm rot="-489985">
            <a:off x="2590800" y="2686050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F2E620-3573-4D0E-92B2-EC84A312FC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14400" y="3657600"/>
            <a:ext cx="1524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41F4FD-85F7-4230-ACF7-EC20B2444D1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17763" y="2973388"/>
            <a:ext cx="1447800" cy="6858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" name="Group 17">
            <a:extLst>
              <a:ext uri="{FF2B5EF4-FFF2-40B4-BE49-F238E27FC236}">
                <a16:creationId xmlns:a16="http://schemas.microsoft.com/office/drawing/2014/main" id="{5A5EC897-2E9E-4549-825B-D30845B1DB8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32088"/>
            <a:ext cx="3543300" cy="1317625"/>
            <a:chOff x="457200" y="3567611"/>
            <a:chExt cx="3543300" cy="1754658"/>
          </a:xfrm>
        </p:grpSpPr>
        <p:sp>
          <p:nvSpPr>
            <p:cNvPr id="20506" name="TextBox 14">
              <a:extLst>
                <a:ext uri="{FF2B5EF4-FFF2-40B4-BE49-F238E27FC236}">
                  <a16:creationId xmlns:a16="http://schemas.microsoft.com/office/drawing/2014/main" id="{050E78DB-DAA9-4E71-B04A-105543769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4552317"/>
              <a:ext cx="304800" cy="53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507" name="TextBox 15">
              <a:extLst>
                <a:ext uri="{FF2B5EF4-FFF2-40B4-BE49-F238E27FC236}">
                  <a16:creationId xmlns:a16="http://schemas.microsoft.com/office/drawing/2014/main" id="{E067673C-A1C0-42FA-98F1-72AED439D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6782" y="4789526"/>
              <a:ext cx="304800" cy="53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508" name="TextBox 16">
              <a:extLst>
                <a:ext uri="{FF2B5EF4-FFF2-40B4-BE49-F238E27FC236}">
                  <a16:creationId xmlns:a16="http://schemas.microsoft.com/office/drawing/2014/main" id="{1ED7BC2C-A011-460F-BF6F-B2D63C86A0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900" y="3567611"/>
              <a:ext cx="228600" cy="53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4780477-A227-4C0D-87F3-BA83C5348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297815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1,84m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A0EA47-0B78-433B-97F9-13FCB3F5D42A}"/>
              </a:ext>
            </a:extLst>
          </p:cNvPr>
          <p:cNvSpPr txBox="1">
            <a:spLocks noChangeArrowheads="1"/>
          </p:cNvSpPr>
          <p:nvPr/>
        </p:nvSpPr>
        <p:spPr bwMode="auto">
          <a:xfrm rot="-206493">
            <a:off x="2432050" y="3735388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?m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7B0D0CE5-4451-4C4F-B6A5-9CD54B1198AC}"/>
              </a:ext>
            </a:extLst>
          </p:cNvPr>
          <p:cNvSpPr>
            <a:spLocks/>
          </p:cNvSpPr>
          <p:nvPr/>
        </p:nvSpPr>
        <p:spPr bwMode="auto">
          <a:xfrm rot="-6987515">
            <a:off x="2868613" y="2293938"/>
            <a:ext cx="361950" cy="1689100"/>
          </a:xfrm>
          <a:prstGeom prst="rightBrace">
            <a:avLst>
              <a:gd name="adj1" fmla="val 8340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" name="Arc 30">
            <a:extLst>
              <a:ext uri="{FF2B5EF4-FFF2-40B4-BE49-F238E27FC236}">
                <a16:creationId xmlns:a16="http://schemas.microsoft.com/office/drawing/2014/main" id="{4915A96F-A46C-4624-B579-F2809DDC7BAF}"/>
              </a:ext>
            </a:extLst>
          </p:cNvPr>
          <p:cNvSpPr>
            <a:spLocks noChangeArrowheads="1"/>
          </p:cNvSpPr>
          <p:nvPr/>
        </p:nvSpPr>
        <p:spPr bwMode="auto">
          <a:xfrm rot="2831092">
            <a:off x="2907507" y="2694781"/>
            <a:ext cx="457200" cy="2103437"/>
          </a:xfrm>
          <a:custGeom>
            <a:avLst/>
            <a:gdLst>
              <a:gd name="T0" fmla="*/ 228602 w 457200"/>
              <a:gd name="T1" fmla="*/ 0 h 2759075"/>
              <a:gd name="T2" fmla="*/ 228600 w 457200"/>
              <a:gd name="T3" fmla="*/ 871129 h 2759075"/>
              <a:gd name="T4" fmla="*/ 457200 w 457200"/>
              <a:gd name="T5" fmla="*/ 871129 h 2759075"/>
              <a:gd name="T6" fmla="*/ 11796480 60000 65536"/>
              <a:gd name="T7" fmla="*/ 11796480 60000 65536"/>
              <a:gd name="T8" fmla="*/ 5898240 60000 65536"/>
              <a:gd name="T9" fmla="*/ 228602 w 457200"/>
              <a:gd name="T10" fmla="*/ 0 h 2759075"/>
              <a:gd name="T11" fmla="*/ 457200 w 457200"/>
              <a:gd name="T12" fmla="*/ 1379538 h 2759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7200" h="2759075" stroke="0">
                <a:moveTo>
                  <a:pt x="228602" y="0"/>
                </a:moveTo>
                <a:lnTo>
                  <a:pt x="228601" y="0"/>
                </a:lnTo>
                <a:cubicBezTo>
                  <a:pt x="354853" y="6"/>
                  <a:pt x="457200" y="617644"/>
                  <a:pt x="457200" y="1379538"/>
                </a:cubicBezTo>
                <a:cubicBezTo>
                  <a:pt x="457200" y="1379538"/>
                  <a:pt x="457199" y="1379538"/>
                  <a:pt x="457199" y="1379538"/>
                </a:cubicBezTo>
                <a:lnTo>
                  <a:pt x="228600" y="1379538"/>
                </a:lnTo>
                <a:lnTo>
                  <a:pt x="228602" y="0"/>
                </a:lnTo>
                <a:close/>
              </a:path>
              <a:path w="457200" h="2759075" fill="none">
                <a:moveTo>
                  <a:pt x="228602" y="0"/>
                </a:moveTo>
                <a:lnTo>
                  <a:pt x="228601" y="0"/>
                </a:lnTo>
                <a:cubicBezTo>
                  <a:pt x="354853" y="6"/>
                  <a:pt x="457200" y="617644"/>
                  <a:pt x="457200" y="1379538"/>
                </a:cubicBezTo>
                <a:cubicBezTo>
                  <a:pt x="457200" y="1379538"/>
                  <a:pt x="457199" y="1379538"/>
                  <a:pt x="457199" y="1379538"/>
                </a:cubicBezTo>
              </a:path>
            </a:pathLst>
          </a:cu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" name="Arc 33">
            <a:extLst>
              <a:ext uri="{FF2B5EF4-FFF2-40B4-BE49-F238E27FC236}">
                <a16:creationId xmlns:a16="http://schemas.microsoft.com/office/drawing/2014/main" id="{03B9F9F1-7595-440C-BCB6-1790EC448241}"/>
              </a:ext>
            </a:extLst>
          </p:cNvPr>
          <p:cNvSpPr>
            <a:spLocks noChangeArrowheads="1"/>
          </p:cNvSpPr>
          <p:nvPr/>
        </p:nvSpPr>
        <p:spPr bwMode="auto">
          <a:xfrm rot="10317574">
            <a:off x="917575" y="3084513"/>
            <a:ext cx="2944813" cy="1028700"/>
          </a:xfrm>
          <a:custGeom>
            <a:avLst/>
            <a:gdLst>
              <a:gd name="T0" fmla="*/ 2025338 w 2792412"/>
              <a:gd name="T1" fmla="*/ 0 h 1300162"/>
              <a:gd name="T2" fmla="*/ 2025336 w 2792412"/>
              <a:gd name="T3" fmla="*/ 531741 h 1300162"/>
              <a:gd name="T4" fmla="*/ 4050672 w 2792412"/>
              <a:gd name="T5" fmla="*/ 531741 h 1300162"/>
              <a:gd name="T6" fmla="*/ 11796480 60000 65536"/>
              <a:gd name="T7" fmla="*/ 11796480 60000 65536"/>
              <a:gd name="T8" fmla="*/ 5898240 60000 65536"/>
              <a:gd name="T9" fmla="*/ 1396207 w 2792412"/>
              <a:gd name="T10" fmla="*/ 0 h 1300162"/>
              <a:gd name="T11" fmla="*/ 2792412 w 2792412"/>
              <a:gd name="T12" fmla="*/ 650081 h 1300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2412" h="1300162" stroke="0">
                <a:moveTo>
                  <a:pt x="1396207" y="0"/>
                </a:moveTo>
                <a:lnTo>
                  <a:pt x="1396207" y="0"/>
                </a:lnTo>
                <a:cubicBezTo>
                  <a:pt x="2167309" y="0"/>
                  <a:pt x="2792412" y="291051"/>
                  <a:pt x="2792412" y="650081"/>
                </a:cubicBezTo>
                <a:cubicBezTo>
                  <a:pt x="2792412" y="650081"/>
                  <a:pt x="2792411" y="650082"/>
                  <a:pt x="2792411" y="650083"/>
                </a:cubicBezTo>
                <a:lnTo>
                  <a:pt x="1396206" y="650081"/>
                </a:lnTo>
                <a:lnTo>
                  <a:pt x="1396207" y="0"/>
                </a:lnTo>
                <a:close/>
              </a:path>
              <a:path w="2792412" h="1300162" fill="none">
                <a:moveTo>
                  <a:pt x="1396207" y="0"/>
                </a:moveTo>
                <a:lnTo>
                  <a:pt x="1396207" y="0"/>
                </a:lnTo>
                <a:cubicBezTo>
                  <a:pt x="2167309" y="0"/>
                  <a:pt x="2792412" y="291051"/>
                  <a:pt x="2792412" y="650081"/>
                </a:cubicBezTo>
                <a:cubicBezTo>
                  <a:pt x="2792412" y="650081"/>
                  <a:pt x="2792411" y="650082"/>
                  <a:pt x="2792411" y="650083"/>
                </a:cubicBezTo>
              </a:path>
            </a:pathLst>
          </a:cu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ABA5F2E-B76F-4B05-948D-8B7FEB3AAB3C}"/>
              </a:ext>
            </a:extLst>
          </p:cNvPr>
          <p:cNvSpPr>
            <a:spLocks/>
          </p:cNvSpPr>
          <p:nvPr/>
        </p:nvSpPr>
        <p:spPr bwMode="auto">
          <a:xfrm rot="-5400000">
            <a:off x="1534318" y="2732882"/>
            <a:ext cx="284163" cy="1447800"/>
          </a:xfrm>
          <a:prstGeom prst="rightBrace">
            <a:avLst>
              <a:gd name="adj1" fmla="val 7147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534B40-CC67-4030-A285-BE67D7D7ABA3}"/>
              </a:ext>
            </a:extLst>
          </p:cNvPr>
          <p:cNvSpPr txBox="1">
            <a:spLocks noChangeArrowheads="1"/>
          </p:cNvSpPr>
          <p:nvPr/>
        </p:nvSpPr>
        <p:spPr bwMode="auto">
          <a:xfrm rot="-2132975">
            <a:off x="2297113" y="2603500"/>
            <a:ext cx="1128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2,45m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B4D9D5-EF4A-41DD-A9D8-9C87DC9139C7}"/>
              </a:ext>
            </a:extLst>
          </p:cNvPr>
          <p:cNvCxnSpPr/>
          <p:nvPr/>
        </p:nvCxnSpPr>
        <p:spPr>
          <a:xfrm>
            <a:off x="4656138" y="1657350"/>
            <a:ext cx="3573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6E76F70-0821-4185-B0A3-14A56BDF41CE}"/>
              </a:ext>
            </a:extLst>
          </p:cNvPr>
          <p:cNvCxnSpPr/>
          <p:nvPr/>
        </p:nvCxnSpPr>
        <p:spPr>
          <a:xfrm>
            <a:off x="1687513" y="2038350"/>
            <a:ext cx="32654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7F652F-D431-445A-AA2D-11C42B9717EA}"/>
              </a:ext>
            </a:extLst>
          </p:cNvPr>
          <p:cNvCxnSpPr/>
          <p:nvPr/>
        </p:nvCxnSpPr>
        <p:spPr>
          <a:xfrm>
            <a:off x="5702300" y="2049463"/>
            <a:ext cx="29083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1331D46-3C1B-4608-9F87-84FFB119B18C}"/>
              </a:ext>
            </a:extLst>
          </p:cNvPr>
          <p:cNvCxnSpPr/>
          <p:nvPr/>
        </p:nvCxnSpPr>
        <p:spPr>
          <a:xfrm>
            <a:off x="4176713" y="2419350"/>
            <a:ext cx="18430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>
            <a:extLst>
              <a:ext uri="{FF2B5EF4-FFF2-40B4-BE49-F238E27FC236}">
                <a16:creationId xmlns:a16="http://schemas.microsoft.com/office/drawing/2014/main" id="{E72D6BD2-FD33-42EF-B581-770E4797D274}"/>
              </a:ext>
            </a:extLst>
          </p:cNvPr>
          <p:cNvSpPr/>
          <p:nvPr/>
        </p:nvSpPr>
        <p:spPr>
          <a:xfrm>
            <a:off x="4519613" y="2466975"/>
            <a:ext cx="4267200" cy="714375"/>
          </a:xfrm>
          <a:prstGeom prst="wedgeRectCallout">
            <a:avLst>
              <a:gd name="adj1" fmla="val -80573"/>
              <a:gd name="adj2" fmla="val 127794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 tính độ dài đường gấp khúc ABC chúng ta làm thế nào?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53C1E8-FC4B-4093-82D3-1BA1578DE881}"/>
              </a:ext>
            </a:extLst>
          </p:cNvPr>
          <p:cNvSpPr txBox="1"/>
          <p:nvPr/>
        </p:nvSpPr>
        <p:spPr>
          <a:xfrm>
            <a:off x="4373563" y="3486150"/>
            <a:ext cx="4465637" cy="1384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Ta tính tổng độ dài của hai đoạn thẳng AB và CD.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Cụ thể là: 1,84 + 2,45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F14483-5D58-4718-82DE-50F4EA5C163B}"/>
              </a:ext>
            </a:extLst>
          </p:cNvPr>
          <p:cNvSpPr txBox="1"/>
          <p:nvPr/>
        </p:nvSpPr>
        <p:spPr>
          <a:xfrm>
            <a:off x="4779963" y="2808288"/>
            <a:ext cx="3500437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1,84 + 2,45 = ?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D228FC1A-E7C8-46E3-AA1F-E35872F34076}"/>
              </a:ext>
            </a:extLst>
          </p:cNvPr>
          <p:cNvSpPr/>
          <p:nvPr/>
        </p:nvSpPr>
        <p:spPr>
          <a:xfrm>
            <a:off x="4786313" y="4030663"/>
            <a:ext cx="3503612" cy="749300"/>
          </a:xfrm>
          <a:prstGeom prst="wedgeRoundRectCallout">
            <a:avLst>
              <a:gd name="adj1" fmla="val -8574"/>
              <a:gd name="adj2" fmla="val -15748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 luận nhóm </a:t>
            </a:r>
          </a:p>
        </p:txBody>
      </p:sp>
      <p:sp>
        <p:nvSpPr>
          <p:cNvPr id="20504" name="Text Box 32">
            <a:extLst>
              <a:ext uri="{FF2B5EF4-FFF2-40B4-BE49-F238E27FC236}">
                <a16:creationId xmlns:a16="http://schemas.microsoft.com/office/drawing/2014/main" id="{CDF8EF55-504F-4959-82C4-C9BD429B0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-69850"/>
            <a:ext cx="807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Thứ      ngày    tháng   năm 2021</a:t>
            </a:r>
          </a:p>
        </p:txBody>
      </p:sp>
      <p:sp>
        <p:nvSpPr>
          <p:cNvPr id="20505" name="Text Box 33">
            <a:extLst>
              <a:ext uri="{FF2B5EF4-FFF2-40B4-BE49-F238E27FC236}">
                <a16:creationId xmlns:a16="http://schemas.microsoft.com/office/drawing/2014/main" id="{4374AA53-9D98-4071-84CA-1BC82A35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857250"/>
            <a:ext cx="6705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Bài: CỘNG  HAI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8" grpId="0"/>
      <p:bldP spid="19" grpId="0"/>
      <p:bldP spid="20" grpId="0" animBg="1"/>
      <p:bldP spid="23" grpId="0" animBg="1"/>
      <p:bldP spid="24" grpId="0"/>
      <p:bldP spid="39" grpId="0" animBg="1"/>
      <p:bldP spid="39" grpId="1" animBg="1"/>
      <p:bldP spid="40" grpId="0" animBg="1"/>
      <p:bldP spid="40" grpId="1" animBg="1"/>
      <p:bldP spid="29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59DA4B-FCD6-4B58-AFD5-75793EDA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Ta có:   1,84m  =     184   cm</a:t>
            </a:r>
          </a:p>
        </p:txBody>
      </p:sp>
      <p:sp>
        <p:nvSpPr>
          <p:cNvPr id="21507" name="TextBox 5">
            <a:extLst>
              <a:ext uri="{FF2B5EF4-FFF2-40B4-BE49-F238E27FC236}">
                <a16:creationId xmlns:a16="http://schemas.microsoft.com/office/drawing/2014/main" id="{53DEE2EF-8CDC-4CD6-89C3-712D5E95E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858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016D03-0E5E-440D-85CD-5940F152C65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200150"/>
            <a:ext cx="3657600" cy="584200"/>
            <a:chOff x="1981200" y="1524000"/>
            <a:chExt cx="3657600" cy="779699"/>
          </a:xfrm>
        </p:grpSpPr>
        <p:sp>
          <p:nvSpPr>
            <p:cNvPr id="21534" name="TextBox 8">
              <a:extLst>
                <a:ext uri="{FF2B5EF4-FFF2-40B4-BE49-F238E27FC236}">
                  <a16:creationId xmlns:a16="http://schemas.microsoft.com/office/drawing/2014/main" id="{09A8EB01-72A1-48A4-AA20-DAF0DE412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1524000"/>
              <a:ext cx="3657600" cy="779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 2,45m   =            cm</a:t>
              </a:r>
            </a:p>
          </p:txBody>
        </p:sp>
        <p:sp>
          <p:nvSpPr>
            <p:cNvPr id="21535" name="TextBox 10">
              <a:extLst>
                <a:ext uri="{FF2B5EF4-FFF2-40B4-BE49-F238E27FC236}">
                  <a16:creationId xmlns:a16="http://schemas.microsoft.com/office/drawing/2014/main" id="{68E24B43-8CE2-464E-8726-77BE2948C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1524000"/>
              <a:ext cx="990600" cy="779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245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F0E249-0568-4B87-810E-B1388E1C5DC9}"/>
              </a:ext>
            </a:extLst>
          </p:cNvPr>
          <p:cNvGrpSpPr>
            <a:grpSpLocks/>
          </p:cNvGrpSpPr>
          <p:nvPr/>
        </p:nvGrpSpPr>
        <p:grpSpPr bwMode="auto">
          <a:xfrm>
            <a:off x="6438900" y="438150"/>
            <a:ext cx="1828800" cy="1077913"/>
            <a:chOff x="6400800" y="762000"/>
            <a:chExt cx="1828800" cy="1436291"/>
          </a:xfrm>
        </p:grpSpPr>
        <p:grpSp>
          <p:nvGrpSpPr>
            <p:cNvPr id="21530" name="Group 20">
              <a:extLst>
                <a:ext uri="{FF2B5EF4-FFF2-40B4-BE49-F238E27FC236}">
                  <a16:creationId xmlns:a16="http://schemas.microsoft.com/office/drawing/2014/main" id="{622391A4-750D-4331-A6A0-55C0F549F5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00800" y="762000"/>
              <a:ext cx="1828800" cy="1436291"/>
              <a:chOff x="6400800" y="762000"/>
              <a:chExt cx="1828800" cy="1436291"/>
            </a:xfrm>
          </p:grpSpPr>
          <p:sp>
            <p:nvSpPr>
              <p:cNvPr id="21532" name="TextBox 11">
                <a:extLst>
                  <a:ext uri="{FF2B5EF4-FFF2-40B4-BE49-F238E27FC236}">
                    <a16:creationId xmlns:a16="http://schemas.microsoft.com/office/drawing/2014/main" id="{6E92922A-74A2-4AC8-AA88-A0EEEFA8C6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0800" y="762000"/>
                <a:ext cx="1828800" cy="1436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latin typeface="Times New Roman" panose="02020603050405020304" pitchFamily="18" charset="0"/>
                  </a:rPr>
                  <a:t>     184</a:t>
                </a:r>
                <a:br>
                  <a:rPr lang="en-US" altLang="en-US" sz="1400" b="1">
                    <a:latin typeface="Times New Roman" panose="02020603050405020304" pitchFamily="18" charset="0"/>
                  </a:rPr>
                </a:br>
                <a:r>
                  <a:rPr lang="en-US" altLang="en-US" sz="1400" b="1">
                    <a:latin typeface="Times New Roman" panose="02020603050405020304" pitchFamily="18" charset="0"/>
                  </a:rPr>
                  <a:t>           </a:t>
                </a:r>
                <a:r>
                  <a:rPr lang="en-US" altLang="en-US" sz="3200" b="1">
                    <a:latin typeface="Times New Roman" panose="02020603050405020304" pitchFamily="18" charset="0"/>
                  </a:rPr>
                  <a:t>245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8810FAF-5B9B-40F0-9A20-60040EF121D5}"/>
                  </a:ext>
                </a:extLst>
              </p:cNvPr>
              <p:cNvCxnSpPr/>
              <p:nvPr/>
            </p:nvCxnSpPr>
            <p:spPr>
              <a:xfrm>
                <a:off x="6805613" y="2077718"/>
                <a:ext cx="928687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31" name="TextBox 23">
              <a:extLst>
                <a:ext uri="{FF2B5EF4-FFF2-40B4-BE49-F238E27FC236}">
                  <a16:creationId xmlns:a16="http://schemas.microsoft.com/office/drawing/2014/main" id="{FF5F3C67-607F-4F8B-9E75-BE2C14D2D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990600"/>
              <a:ext cx="4572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20BBC03-FB28-4B02-956F-5666AFC8A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42875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429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50BD69D-7144-455C-B057-4F5470ACE38A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1933575"/>
            <a:ext cx="3276600" cy="641350"/>
            <a:chOff x="5867400" y="2514600"/>
            <a:chExt cx="3276600" cy="855900"/>
          </a:xfrm>
        </p:grpSpPr>
        <p:sp>
          <p:nvSpPr>
            <p:cNvPr id="21528" name="TextBox 27">
              <a:extLst>
                <a:ext uri="{FF2B5EF4-FFF2-40B4-BE49-F238E27FC236}">
                  <a16:creationId xmlns:a16="http://schemas.microsoft.com/office/drawing/2014/main" id="{4711BFC8-917D-42EA-84B7-C992A9B87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514600"/>
              <a:ext cx="3276600" cy="77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429 cm=  4,29 m</a:t>
              </a:r>
            </a:p>
          </p:txBody>
        </p:sp>
        <p:sp>
          <p:nvSpPr>
            <p:cNvPr id="21529" name="TextBox 28">
              <a:extLst>
                <a:ext uri="{FF2B5EF4-FFF2-40B4-BE49-F238E27FC236}">
                  <a16:creationId xmlns:a16="http://schemas.microsoft.com/office/drawing/2014/main" id="{3417E7A6-55BE-4D74-B595-9F6E2CB35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2590800"/>
              <a:ext cx="1219200" cy="77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latin typeface="Times New Roman" panose="02020603050405020304" pitchFamily="18" charset="0"/>
                </a:rPr>
                <a:t>……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E1A31D7-4B7F-4C91-9EA5-44DCD229B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85950"/>
            <a:ext cx="5334000" cy="584200"/>
          </a:xfrm>
          <a:prstGeom prst="rect">
            <a:avLst/>
          </a:prstGeom>
          <a:solidFill>
            <a:srgbClr val="0000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</a:rPr>
              <a:t>Vậy: 1,84 + 2,45 = 4,29 (m)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2A6067-6008-43BA-A713-879EE2497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27313"/>
            <a:ext cx="8382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Thông thường ta đặt tính rồi làm như sau:</a:t>
            </a:r>
          </a:p>
        </p:txBody>
      </p:sp>
      <p:sp>
        <p:nvSpPr>
          <p:cNvPr id="21514" name="TextBox 48">
            <a:extLst>
              <a:ext uri="{FF2B5EF4-FFF2-40B4-BE49-F238E27FC236}">
                <a16:creationId xmlns:a16="http://schemas.microsoft.com/office/drawing/2014/main" id="{5BB65BBC-38CF-43B9-B16E-FCA4B6287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71450"/>
            <a:ext cx="4114800" cy="646113"/>
          </a:xfrm>
          <a:prstGeom prst="rect">
            <a:avLst/>
          </a:prstGeom>
          <a:solidFill>
            <a:srgbClr val="0000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1,84 + 2,45 =  ?(m)</a:t>
            </a:r>
          </a:p>
        </p:txBody>
      </p:sp>
      <p:sp>
        <p:nvSpPr>
          <p:cNvPr id="21515" name="TextBox 22">
            <a:extLst>
              <a:ext uri="{FF2B5EF4-FFF2-40B4-BE49-F238E27FC236}">
                <a16:creationId xmlns:a16="http://schemas.microsoft.com/office/drawing/2014/main" id="{A5D9A5F4-1A35-49DB-8959-0F4BC3008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600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63EED6-0AFA-43EA-B38B-85A780F8362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086100"/>
            <a:ext cx="2286000" cy="1441450"/>
            <a:chOff x="838200" y="3970994"/>
            <a:chExt cx="2286000" cy="1922897"/>
          </a:xfrm>
        </p:grpSpPr>
        <p:sp>
          <p:nvSpPr>
            <p:cNvPr id="21520" name="TextBox 32">
              <a:extLst>
                <a:ext uri="{FF2B5EF4-FFF2-40B4-BE49-F238E27FC236}">
                  <a16:creationId xmlns:a16="http://schemas.microsoft.com/office/drawing/2014/main" id="{5A72AAF2-033A-48EB-962C-40C80337C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775" y="3970994"/>
              <a:ext cx="1143000" cy="1436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1,84</a:t>
              </a:r>
              <a:br>
                <a:rPr lang="en-US" altLang="en-US" sz="3200" b="1">
                  <a:latin typeface="Times New Roman" panose="02020603050405020304" pitchFamily="18" charset="0"/>
                </a:rPr>
              </a:br>
              <a:endParaRPr lang="en-US" altLang="en-US" sz="3200" b="1">
                <a:latin typeface="Times New Roman" panose="02020603050405020304" pitchFamily="18" charset="0"/>
              </a:endParaRPr>
            </a:p>
          </p:txBody>
        </p:sp>
        <p:grpSp>
          <p:nvGrpSpPr>
            <p:cNvPr id="21521" name="Group 12">
              <a:extLst>
                <a:ext uri="{FF2B5EF4-FFF2-40B4-BE49-F238E27FC236}">
                  <a16:creationId xmlns:a16="http://schemas.microsoft.com/office/drawing/2014/main" id="{3389A026-61F9-45C2-887B-8DB48271B8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4352129"/>
              <a:ext cx="2286000" cy="1541762"/>
              <a:chOff x="2819400" y="4267200"/>
              <a:chExt cx="2286000" cy="1541762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F3EE841-4D72-43AF-BB9F-47A0BC8CBEBE}"/>
                  </a:ext>
                </a:extLst>
              </p:cNvPr>
              <p:cNvCxnSpPr/>
              <p:nvPr/>
            </p:nvCxnSpPr>
            <p:spPr>
              <a:xfrm>
                <a:off x="2895600" y="5133407"/>
                <a:ext cx="1447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23" name="TextBox 33">
                <a:extLst>
                  <a:ext uri="{FF2B5EF4-FFF2-40B4-BE49-F238E27FC236}">
                    <a16:creationId xmlns:a16="http://schemas.microsoft.com/office/drawing/2014/main" id="{9B89419C-B33C-490A-9504-7345B6690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9400" y="4267200"/>
                <a:ext cx="609600" cy="492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1524" name="TextBox 34">
                <a:extLst>
                  <a:ext uri="{FF2B5EF4-FFF2-40B4-BE49-F238E27FC236}">
                    <a16:creationId xmlns:a16="http://schemas.microsoft.com/office/drawing/2014/main" id="{7AE2AE98-1354-43FF-BC72-024D7B5D5F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4200" y="4495801"/>
                <a:ext cx="1981200" cy="779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latin typeface="Times New Roman" panose="02020603050405020304" pitchFamily="18" charset="0"/>
                  </a:rPr>
                  <a:t>2,45</a:t>
                </a:r>
              </a:p>
            </p:txBody>
          </p:sp>
          <p:sp>
            <p:nvSpPr>
              <p:cNvPr id="21525" name="TextBox 38">
                <a:extLst>
                  <a:ext uri="{FF2B5EF4-FFF2-40B4-BE49-F238E27FC236}">
                    <a16:creationId xmlns:a16="http://schemas.microsoft.com/office/drawing/2014/main" id="{C81B992C-D3CF-4515-BBB1-86BF17431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6975" y="5029199"/>
                <a:ext cx="1066800" cy="779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26" name="TextBox 38">
                <a:extLst>
                  <a:ext uri="{FF2B5EF4-FFF2-40B4-BE49-F238E27FC236}">
                    <a16:creationId xmlns:a16="http://schemas.microsoft.com/office/drawing/2014/main" id="{96FD474B-FDA0-4A52-9753-1296E47D76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7250" y="5029201"/>
                <a:ext cx="457200" cy="779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27" name="TextBox 38">
                <a:extLst>
                  <a:ext uri="{FF2B5EF4-FFF2-40B4-BE49-F238E27FC236}">
                    <a16:creationId xmlns:a16="http://schemas.microsoft.com/office/drawing/2014/main" id="{319B3160-47FD-4A68-B576-B628732A40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3150" y="5029200"/>
                <a:ext cx="381000" cy="779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20ED744-66A2-4E52-83DE-D79995678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3105150"/>
            <a:ext cx="64150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cộng như cộng các số tự nhiên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dấu phẩy ở tổng thẳng cột với các dấu phẩy của các số hạng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72990C-74D7-4F00-8F9C-9B6456D8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2388" y="1427163"/>
            <a:ext cx="7096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FD252C-2CDB-43D5-96A9-00A071FBF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3967163"/>
            <a:ext cx="1609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4,29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  <p:bldP spid="47" grpId="0"/>
      <p:bldP spid="15" grpId="0"/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45E7D46-28D7-4504-B21F-D8BD17ADBA96}"/>
              </a:ext>
            </a:extLst>
          </p:cNvPr>
          <p:cNvSpPr txBox="1"/>
          <p:nvPr/>
        </p:nvSpPr>
        <p:spPr>
          <a:xfrm>
            <a:off x="273050" y="361950"/>
            <a:ext cx="8577263" cy="523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86EA1B-FBA1-4FB2-9E5C-BD6E47B78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047750"/>
            <a:ext cx="800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184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4BB446-674E-4ABC-9B95-4C6EB8DE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1438275"/>
            <a:ext cx="800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245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83772A-922C-4FC0-A16E-FF143DB25BC0}"/>
              </a:ext>
            </a:extLst>
          </p:cNvPr>
          <p:cNvCxnSpPr/>
          <p:nvPr/>
        </p:nvCxnSpPr>
        <p:spPr>
          <a:xfrm>
            <a:off x="3048000" y="1962150"/>
            <a:ext cx="903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2A0526-A86E-4890-A617-89CD7F6D6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266825"/>
            <a:ext cx="390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754871-6E5F-4F17-922E-985D4605A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876425"/>
            <a:ext cx="800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429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DFF8A10-5F31-4ED8-BF87-3A3D844BA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989013"/>
            <a:ext cx="150653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AEFF01E-0D58-4149-AB66-3ADF86512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2419350"/>
            <a:ext cx="2465387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 nhau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8369E-2BFB-40BE-9C1C-02892BA95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884488"/>
            <a:ext cx="8043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Cách đặt phép tính và cách thực hiện phép cộng.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03F7D8-CA41-4FB3-A975-7BB39D31B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90900"/>
            <a:ext cx="24638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nhau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0822F7-6DA0-48E0-AAAA-CE3985A25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3790950"/>
            <a:ext cx="80438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Phép cộng hai số thập phân có dấu phẩy còn phép cộng hai số tự nhiên không có dấu phẩy.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A6F34B9-44AA-4B1D-A13A-57D09E298E93}"/>
              </a:ext>
            </a:extLst>
          </p:cNvPr>
          <p:cNvSpPr/>
          <p:nvPr/>
        </p:nvSpPr>
        <p:spPr>
          <a:xfrm>
            <a:off x="2399941" y="2046288"/>
            <a:ext cx="6705600" cy="9223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3" grpId="0"/>
      <p:bldP spid="14" grpId="0"/>
      <p:bldP spid="15" grpId="0" animBg="1"/>
      <p:bldP spid="15" grpId="1" animBg="1"/>
      <p:bldP spid="16" grpId="0"/>
      <p:bldP spid="16" grpId="1"/>
      <p:bldP spid="18" grpId="0" animBg="1"/>
      <p:bldP spid="18" grpId="1" animBg="1"/>
      <p:bldP spid="19" grpId="0"/>
      <p:bldP spid="19" grpId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>
            <a:extLst>
              <a:ext uri="{FF2B5EF4-FFF2-40B4-BE49-F238E27FC236}">
                <a16:creationId xmlns:a16="http://schemas.microsoft.com/office/drawing/2014/main" id="{DD6CD89F-9B04-42BB-8CFB-BA07D8D2B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50" y="571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98B566-5ADA-478B-9136-7533FF04A980}"/>
              </a:ext>
            </a:extLst>
          </p:cNvPr>
          <p:cNvSpPr txBox="1"/>
          <p:nvPr/>
        </p:nvSpPr>
        <p:spPr>
          <a:xfrm>
            <a:off x="3175000" y="514350"/>
            <a:ext cx="3500438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1,84 + 2,45 =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3D22BB-EEE5-4DFB-B977-CD083F8B7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81150"/>
            <a:ext cx="178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Đặt tính: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F6C135-31A6-4887-BF87-4489BED9C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27238"/>
            <a:ext cx="4419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Thực hiện phép cộng như cộng các số tự nhiên.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9FE92-5397-4272-A2DC-4A31A6912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40050"/>
            <a:ext cx="46402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Viết dấu phẩy vào kết quả thẳng cột với dấu phẩy của các số hạng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98D6E9-3DFC-4C86-99BE-A8D5B7733F68}"/>
              </a:ext>
            </a:extLst>
          </p:cNvPr>
          <p:cNvSpPr/>
          <p:nvPr/>
        </p:nvSpPr>
        <p:spPr>
          <a:xfrm>
            <a:off x="5211763" y="1714500"/>
            <a:ext cx="2636837" cy="22018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651A44-132C-4B40-B927-370223FEA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2038350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1,84</a:t>
            </a:r>
            <a:endParaRPr lang="en-US" altLang="en-US" sz="4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83705F-69EA-43D3-BADB-C956B6AF0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7700" y="2406650"/>
            <a:ext cx="390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1F13EC-5E04-4FEB-8599-51C0AB952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2570163"/>
            <a:ext cx="10826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2,45</a:t>
            </a:r>
            <a:endParaRPr lang="en-US" altLang="en-US" sz="40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492B75-EDCA-4BDD-A40B-B339FD404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2438" y="3124200"/>
            <a:ext cx="37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D219B8-C06B-4888-9DA0-597229FE0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3124200"/>
            <a:ext cx="312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4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65B357-23C8-4772-8AD9-E2AABED0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3124200"/>
            <a:ext cx="37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D729FC-755C-45C0-B01A-0CAE9B46A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124200"/>
            <a:ext cx="373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D52F94-D1EA-4E0A-8E3F-A0A914BB9455}"/>
              </a:ext>
            </a:extLst>
          </p:cNvPr>
          <p:cNvCxnSpPr/>
          <p:nvPr/>
        </p:nvCxnSpPr>
        <p:spPr>
          <a:xfrm>
            <a:off x="6105525" y="3181350"/>
            <a:ext cx="10858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20" grpId="0"/>
      <p:bldP spid="22" grpId="0"/>
      <p:bldP spid="15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AA9F73-1D83-4D20-865C-13207CE1E018}"/>
              </a:ext>
            </a:extLst>
          </p:cNvPr>
          <p:cNvSpPr txBox="1"/>
          <p:nvPr/>
        </p:nvSpPr>
        <p:spPr>
          <a:xfrm>
            <a:off x="558800" y="514350"/>
            <a:ext cx="1651000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2: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F7F42E-CC8B-4279-AA37-1488400AF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1062038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15,9 + 8,75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3492C2-6F17-4CF8-AE46-3E45B350A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3550"/>
            <a:ext cx="1963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Đặt tính: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0D0F1E-D3EF-4962-9AB5-226C68408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90750"/>
            <a:ext cx="4419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Thực hiện phép cộng như cộng các số tự nhiên.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A75B4C-D5D0-4F6D-94A5-632A9F912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67063"/>
            <a:ext cx="46402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Viết dấu phẩy vào kết quả thẳng cột với dấu phẩy của các số hạng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8F74D2-22A4-4208-8598-E33FBF874C50}"/>
              </a:ext>
            </a:extLst>
          </p:cNvPr>
          <p:cNvSpPr/>
          <p:nvPr/>
        </p:nvSpPr>
        <p:spPr>
          <a:xfrm>
            <a:off x="5321300" y="1646238"/>
            <a:ext cx="2636838" cy="25622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1848BC-D4DF-4B52-A8A6-0FF77512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1885950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15,9</a:t>
            </a:r>
            <a:endParaRPr lang="en-US" alt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F089FE-8185-45C9-AA1B-F9C48D23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57450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ECA508-C325-4612-AB2A-B2873E89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2419350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8,75</a:t>
            </a:r>
            <a:endParaRPr lang="en-US" altLang="en-US" sz="40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4F9910C-2A68-49A1-BE9B-4CBC84F51A6A}"/>
              </a:ext>
            </a:extLst>
          </p:cNvPr>
          <p:cNvCxnSpPr/>
          <p:nvPr/>
        </p:nvCxnSpPr>
        <p:spPr>
          <a:xfrm>
            <a:off x="5867400" y="3227388"/>
            <a:ext cx="13239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35B2BC1-666B-454A-8AF6-A05A6DCE2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184525"/>
            <a:ext cx="3127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4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EAE8C2-2D44-4D22-BBF7-D60F7CA11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5" y="3184525"/>
            <a:ext cx="381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BC6B26-CF1F-4D6B-99C5-E0FF3F4E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184525"/>
            <a:ext cx="381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1D10E1-3F13-4F7F-BC77-64DF201AB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84525"/>
            <a:ext cx="381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8F5843-9B55-4D75-B799-461703A5C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184525"/>
            <a:ext cx="381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593" name="TextBox 2">
            <a:extLst>
              <a:ext uri="{FF2B5EF4-FFF2-40B4-BE49-F238E27FC236}">
                <a16:creationId xmlns:a16="http://schemas.microsoft.com/office/drawing/2014/main" id="{955D2F20-E651-4689-B6B4-8D6F77E88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38163"/>
            <a:ext cx="2811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20" grpId="0"/>
      <p:bldP spid="21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594B70-B16F-4DAA-98D2-989EE91BA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04950"/>
            <a:ext cx="8153400" cy="30464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Viết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hạng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này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dưới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hạng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kia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sao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cho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chữ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ở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cùng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hàng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đặt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thẳng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cột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với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nhau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Cộng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như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cộng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tự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nhiên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Viết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phẩy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ở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tổng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thẳng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cột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với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phẩy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hạng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9F662-EBBE-48EF-8415-EE1C29894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09550"/>
            <a:ext cx="8153400" cy="954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   </a:t>
            </a:r>
            <a:r>
              <a:rPr lang="en-US" altLang="en-US" sz="2800" b="1" i="1" u="sng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GHI</a:t>
            </a:r>
            <a:r>
              <a:rPr lang="en-US" altLang="en-US" sz="2800" b="1" i="1" u="sng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u="sng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NHỚ</a:t>
            </a:r>
            <a:r>
              <a:rPr lang="en-US" altLang="en-US" sz="2800" b="1" i="1" u="sng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:</a:t>
            </a:r>
          </a:p>
          <a:p>
            <a:pPr>
              <a:defRPr/>
            </a:pP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    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Muốn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cộng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hai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thập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phân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ta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làm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như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  <a:cs typeface="Arial" charset="0"/>
              </a:rPr>
              <a:t>sau</a:t>
            </a:r>
            <a:r>
              <a:rPr lang="en-US" altLang="en-US" sz="2800" b="1" i="1" dirty="0">
                <a:latin typeface="Times New Roman" pitchFamily="18" charset="0"/>
                <a:cs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B578899B-D240-45E1-B1B7-C1561D595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100138"/>
            <a:ext cx="18002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defRPr/>
            </a:pPr>
            <a:r>
              <a:rPr lang="en-US" altLang="en-US" sz="2800" b="1" u="sng" dirty="0" err="1">
                <a:latin typeface="Times New Roman" pitchFamily="18" charset="0"/>
                <a:cs typeface="Arial" charset="0"/>
              </a:rPr>
              <a:t>Bài</a:t>
            </a:r>
            <a:r>
              <a:rPr lang="en-US" altLang="en-US" sz="2800" b="1" u="sng" dirty="0">
                <a:latin typeface="Times New Roman" pitchFamily="18" charset="0"/>
                <a:cs typeface="Arial" charset="0"/>
              </a:rPr>
              <a:t> 1</a:t>
            </a:r>
            <a:r>
              <a:rPr lang="en-US" altLang="en-US" sz="2800" b="1" dirty="0">
                <a:latin typeface="Times New Roman" pitchFamily="18" charset="0"/>
                <a:cs typeface="Arial" charset="0"/>
              </a:rPr>
              <a:t>:</a:t>
            </a:r>
          </a:p>
        </p:txBody>
      </p:sp>
      <p:pic>
        <p:nvPicPr>
          <p:cNvPr id="26627" name="Picture 67" descr="tho">
            <a:extLst>
              <a:ext uri="{FF2B5EF4-FFF2-40B4-BE49-F238E27FC236}">
                <a16:creationId xmlns:a16="http://schemas.microsoft.com/office/drawing/2014/main" id="{58BEA9B7-C9F5-4054-B07E-88370B107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08050"/>
            <a:ext cx="18002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>
            <a:extLst>
              <a:ext uri="{FF2B5EF4-FFF2-40B4-BE49-F238E27FC236}">
                <a16:creationId xmlns:a16="http://schemas.microsoft.com/office/drawing/2014/main" id="{B97B79FE-DB76-4D55-9177-808934D8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8595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a)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8A7B08ED-D755-468D-B2C1-4E8628CE8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8595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b)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A7A5C1-1E73-4906-90FC-C5BBEF2A1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1931988"/>
            <a:ext cx="992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58,2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538F80-AF2A-40A1-B3EB-D98C52545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2430463"/>
            <a:ext cx="992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24,3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24556F-757E-45FC-AAE9-BF150D441424}"/>
              </a:ext>
            </a:extLst>
          </p:cNvPr>
          <p:cNvCxnSpPr/>
          <p:nvPr/>
        </p:nvCxnSpPr>
        <p:spPr>
          <a:xfrm>
            <a:off x="1755775" y="3028950"/>
            <a:ext cx="903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4FA51F2-856D-4F7B-B8B3-2923DC47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01863"/>
            <a:ext cx="447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36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BA50C8-740E-46ED-956F-CD43E4F26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2971800"/>
            <a:ext cx="992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82,5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2A2FE7-4833-464A-81B6-0B85FB90C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1905000"/>
            <a:ext cx="1223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19,36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1F8EE3-1F15-44FA-9308-9B483B0B1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538" y="2403475"/>
            <a:ext cx="1338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4,08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0473DB-A16A-4D94-A38D-451DC7BBD9B6}"/>
              </a:ext>
            </a:extLst>
          </p:cNvPr>
          <p:cNvCxnSpPr/>
          <p:nvPr/>
        </p:nvCxnSpPr>
        <p:spPr>
          <a:xfrm>
            <a:off x="5181600" y="2952750"/>
            <a:ext cx="12112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C9823EFF-27AE-4E41-9B32-E96108CB8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325" y="2228850"/>
            <a:ext cx="44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36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245F6A-4A66-4A6D-B3D0-A81245E67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2952750"/>
            <a:ext cx="1223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23,44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F63A1F-8350-4D6C-AAF2-83ACC0081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575" y="1076325"/>
            <a:ext cx="1266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3D68C5-980F-4331-A980-22FDA8D30AAF}"/>
              </a:ext>
            </a:extLst>
          </p:cNvPr>
          <p:cNvSpPr txBox="1"/>
          <p:nvPr/>
        </p:nvSpPr>
        <p:spPr>
          <a:xfrm>
            <a:off x="714375" y="285750"/>
            <a:ext cx="24098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5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530</Words>
  <Application>Microsoft Office PowerPoint</Application>
  <PresentationFormat>On-screen Show (16:9)</PresentationFormat>
  <Paragraphs>120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Bui Thao</cp:lastModifiedBy>
  <cp:revision>59</cp:revision>
  <dcterms:created xsi:type="dcterms:W3CDTF">2016-01-19T04:12:32Z</dcterms:created>
  <dcterms:modified xsi:type="dcterms:W3CDTF">2022-10-07T03:21:47Z</dcterms:modified>
</cp:coreProperties>
</file>